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8"/>
  </p:handoutMasterIdLst>
  <p:sldIdLst>
    <p:sldId id="256" r:id="rId2"/>
    <p:sldId id="258" r:id="rId3"/>
    <p:sldId id="259" r:id="rId4"/>
    <p:sldId id="260" r:id="rId5"/>
    <p:sldId id="257" r:id="rId6"/>
    <p:sldId id="261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0080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840DF84-1233-4CF9-88A1-BEDF40AC90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3670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18BD00-3E5B-4F1A-A201-7EB7502F1C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2674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DCB2D8-D1BC-415C-8CB9-3646A371E8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62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BAE4F7-C150-4DBB-A619-7CD1917DD5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647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10E8AB-6908-4849-9432-61FFAD49E3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902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590171-996F-49F8-90F6-8766AE299A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275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E04631-F6AF-4B39-8D20-7035607765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6384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CF2B5A-0676-4D35-92F7-B516A9FBC5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81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0DDFAD-C0A1-4B1F-B965-CA9497130A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859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C5EAB1-3F5F-45D7-8399-90308BABEC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0783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0FD8BD-0F67-428B-9ED2-56685D377B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2413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C39A53-6FC9-4580-8BE3-517E7653FD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928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23B2E1C-AE44-4F98-B44C-142B7C87F5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5" Type="http://schemas.openxmlformats.org/officeDocument/2006/relationships/image" Target="../media/image4.png"/><Relationship Id="rId10" Type="http://schemas.openxmlformats.org/officeDocument/2006/relationships/image" Target="../media/image9.jpe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png"/><Relationship Id="rId7" Type="http://schemas.openxmlformats.org/officeDocument/2006/relationships/image" Target="../media/image16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10" Type="http://schemas.openxmlformats.org/officeDocument/2006/relationships/image" Target="../media/image19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png"/><Relationship Id="rId7" Type="http://schemas.openxmlformats.org/officeDocument/2006/relationships/image" Target="../media/image25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11" Type="http://schemas.openxmlformats.org/officeDocument/2006/relationships/image" Target="../media/image29.jpeg"/><Relationship Id="rId5" Type="http://schemas.openxmlformats.org/officeDocument/2006/relationships/image" Target="../media/image23.png"/><Relationship Id="rId10" Type="http://schemas.openxmlformats.org/officeDocument/2006/relationships/image" Target="../media/image28.jpeg"/><Relationship Id="rId4" Type="http://schemas.openxmlformats.org/officeDocument/2006/relationships/image" Target="../media/image22.png"/><Relationship Id="rId9" Type="http://schemas.openxmlformats.org/officeDocument/2006/relationships/image" Target="../media/image2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pPr algn="l" eaLnBrk="1" hangingPunct="1"/>
            <a:r>
              <a:rPr lang="en-US" altLang="en-US" sz="3800" dirty="0" smtClean="0">
                <a:solidFill>
                  <a:schemeClr val="folHlink"/>
                </a:solidFill>
              </a:rPr>
              <a:t>Me </a:t>
            </a:r>
            <a:r>
              <a:rPr lang="en-US" altLang="en-US" sz="3800" dirty="0" err="1" smtClean="0">
                <a:solidFill>
                  <a:schemeClr val="folHlink"/>
                </a:solidFill>
              </a:rPr>
              <a:t>llamo</a:t>
            </a:r>
            <a:r>
              <a:rPr lang="en-US" altLang="en-US" sz="3800" dirty="0" smtClean="0">
                <a:solidFill>
                  <a:schemeClr val="folHlink"/>
                </a:solidFill>
              </a:rPr>
              <a:t> ________		      </a:t>
            </a:r>
            <a:r>
              <a:rPr lang="en-US" altLang="en-US" sz="3800" dirty="0" err="1" smtClean="0">
                <a:solidFill>
                  <a:schemeClr val="folHlink"/>
                </a:solidFill>
              </a:rPr>
              <a:t>Clase</a:t>
            </a:r>
            <a:r>
              <a:rPr lang="en-US" altLang="en-US" sz="3800" smtClean="0">
                <a:solidFill>
                  <a:schemeClr val="folHlink"/>
                </a:solidFill>
              </a:rPr>
              <a:t> 802  </a:t>
            </a:r>
            <a:r>
              <a:rPr lang="en-US" altLang="en-US" sz="3800" dirty="0" smtClean="0">
                <a:solidFill>
                  <a:schemeClr val="folHlink"/>
                </a:solidFill>
              </a:rPr>
              <a:t>La </a:t>
            </a:r>
            <a:r>
              <a:rPr lang="en-US" altLang="en-US" sz="3800" dirty="0" err="1" smtClean="0">
                <a:solidFill>
                  <a:schemeClr val="folHlink"/>
                </a:solidFill>
              </a:rPr>
              <a:t>fecha</a:t>
            </a:r>
            <a:r>
              <a:rPr lang="en-US" altLang="en-US" sz="3800" dirty="0" smtClean="0">
                <a:solidFill>
                  <a:schemeClr val="folHlink"/>
                </a:solidFill>
              </a:rPr>
              <a:t> </a:t>
            </a:r>
            <a:r>
              <a:rPr lang="en-US" altLang="en-US" sz="3800" dirty="0" err="1" smtClean="0">
                <a:solidFill>
                  <a:schemeClr val="folHlink"/>
                </a:solidFill>
              </a:rPr>
              <a:t>es</a:t>
            </a:r>
            <a:r>
              <a:rPr lang="en-US" altLang="en-US" sz="3800" dirty="0" smtClean="0">
                <a:solidFill>
                  <a:schemeClr val="folHlink"/>
                </a:solidFill>
              </a:rPr>
              <a:t> el 11 de </a:t>
            </a:r>
            <a:r>
              <a:rPr lang="en-US" altLang="en-US" sz="3800" dirty="0" err="1" smtClean="0">
                <a:solidFill>
                  <a:schemeClr val="folHlink"/>
                </a:solidFill>
              </a:rPr>
              <a:t>marzo</a:t>
            </a:r>
            <a:r>
              <a:rPr lang="en-US" altLang="en-US" sz="3800" dirty="0" smtClean="0">
                <a:solidFill>
                  <a:schemeClr val="folHlink"/>
                </a:solidFill>
              </a:rPr>
              <a:t> del 2014</a:t>
            </a:r>
          </a:p>
        </p:txBody>
      </p:sp>
      <p:sp>
        <p:nvSpPr>
          <p:cNvPr id="205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1646238"/>
            <a:ext cx="8839200" cy="4525962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s-ES_tradnl" altLang="en-US" sz="2800" dirty="0" smtClean="0">
                <a:solidFill>
                  <a:srgbClr val="CC0000"/>
                </a:solidFill>
              </a:rPr>
              <a:t>Propósito # 50: </a:t>
            </a:r>
            <a:r>
              <a:rPr lang="es-ES_tradnl" altLang="en-US" sz="2800" dirty="0" smtClean="0"/>
              <a:t>¿Qué comes durante la cena?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s-ES_tradnl" altLang="en-US" sz="2800" dirty="0" smtClean="0"/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s-ES_tradnl" altLang="en-US" sz="2800" dirty="0" smtClean="0">
                <a:solidFill>
                  <a:srgbClr val="CC0000"/>
                </a:solidFill>
              </a:rPr>
              <a:t>Actividad Inicial: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s-ES_tradnl" altLang="en-US" sz="2800" dirty="0" smtClean="0"/>
              <a:t>	Completa con la forma correcta del verbo: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 smtClean="0"/>
              <a:t>María ___________ español. (estudiar)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 smtClean="0"/>
              <a:t>Carlos ___________ en su móvil. (hablar)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 smtClean="0"/>
              <a:t>Nosotros ______________. (escuchar)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 smtClean="0"/>
              <a:t>¿___________ tú uniforme a la escuela? (llevar)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 smtClean="0"/>
              <a:t>Yo __________ la computadora. (usar)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76200"/>
            <a:ext cx="8686800" cy="808038"/>
          </a:xfrm>
        </p:spPr>
        <p:txBody>
          <a:bodyPr/>
          <a:lstStyle/>
          <a:p>
            <a:pPr eaLnBrk="1" hangingPunct="1"/>
            <a:r>
              <a:rPr lang="en-US" altLang="en-US" sz="4000" smtClean="0">
                <a:solidFill>
                  <a:schemeClr val="hlink"/>
                </a:solidFill>
              </a:rPr>
              <a:t>Repaso del Vocabulario de la comida</a:t>
            </a:r>
          </a:p>
        </p:txBody>
      </p:sp>
      <p:pic>
        <p:nvPicPr>
          <p:cNvPr id="307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2514600"/>
            <a:ext cx="2695575" cy="205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6" name="AutoShape 6"/>
          <p:cNvSpPr>
            <a:spLocks noChangeAspect="1" noChangeArrowheads="1"/>
          </p:cNvSpPr>
          <p:nvPr/>
        </p:nvSpPr>
        <p:spPr bwMode="auto">
          <a:xfrm>
            <a:off x="5867400" y="989013"/>
            <a:ext cx="27432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sz="3600">
                <a:solidFill>
                  <a:srgbClr val="FF0000"/>
                </a:solidFill>
              </a:rPr>
              <a:t>El desayuno</a:t>
            </a:r>
          </a:p>
        </p:txBody>
      </p:sp>
      <p:sp>
        <p:nvSpPr>
          <p:cNvPr id="3077" name="Line 7"/>
          <p:cNvSpPr>
            <a:spLocks noChangeShapeType="1"/>
          </p:cNvSpPr>
          <p:nvPr/>
        </p:nvSpPr>
        <p:spPr bwMode="auto">
          <a:xfrm flipV="1">
            <a:off x="5638800" y="2286000"/>
            <a:ext cx="0" cy="76200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8" name="AutoShape 8"/>
          <p:cNvSpPr>
            <a:spLocks noChangeAspect="1" noChangeArrowheads="1"/>
          </p:cNvSpPr>
          <p:nvPr/>
        </p:nvSpPr>
        <p:spPr bwMode="auto">
          <a:xfrm>
            <a:off x="4953000" y="1752600"/>
            <a:ext cx="1447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sz="2800">
                <a:solidFill>
                  <a:srgbClr val="0000FF"/>
                </a:solidFill>
              </a:rPr>
              <a:t>huevos</a:t>
            </a:r>
          </a:p>
        </p:txBody>
      </p:sp>
      <p:sp>
        <p:nvSpPr>
          <p:cNvPr id="3079" name="Line 9"/>
          <p:cNvSpPr>
            <a:spLocks noChangeShapeType="1"/>
          </p:cNvSpPr>
          <p:nvPr/>
        </p:nvSpPr>
        <p:spPr bwMode="auto">
          <a:xfrm flipV="1">
            <a:off x="6553200" y="2819400"/>
            <a:ext cx="533400" cy="4572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80" name="Line 10"/>
          <p:cNvSpPr>
            <a:spLocks noChangeShapeType="1"/>
          </p:cNvSpPr>
          <p:nvPr/>
        </p:nvSpPr>
        <p:spPr bwMode="auto">
          <a:xfrm>
            <a:off x="6096000" y="3657600"/>
            <a:ext cx="990600" cy="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81" name="Line 11"/>
          <p:cNvSpPr>
            <a:spLocks noChangeShapeType="1"/>
          </p:cNvSpPr>
          <p:nvPr/>
        </p:nvSpPr>
        <p:spPr bwMode="auto">
          <a:xfrm flipH="1" flipV="1">
            <a:off x="4267200" y="3962400"/>
            <a:ext cx="838200" cy="0"/>
          </a:xfrm>
          <a:prstGeom prst="line">
            <a:avLst/>
          </a:prstGeom>
          <a:noFill/>
          <a:ln w="38100">
            <a:solidFill>
              <a:srgbClr val="8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2" name="AutoShape 12"/>
          <p:cNvSpPr>
            <a:spLocks noChangeAspect="1" noChangeArrowheads="1"/>
          </p:cNvSpPr>
          <p:nvPr/>
        </p:nvSpPr>
        <p:spPr bwMode="auto">
          <a:xfrm>
            <a:off x="6781800" y="2362200"/>
            <a:ext cx="23622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sz="2800">
                <a:solidFill>
                  <a:srgbClr val="008000"/>
                </a:solidFill>
              </a:rPr>
              <a:t>Pan </a:t>
            </a:r>
            <a:r>
              <a:rPr lang="en-US" altLang="en-US" sz="2800" i="1">
                <a:solidFill>
                  <a:srgbClr val="008000"/>
                </a:solidFill>
              </a:rPr>
              <a:t>(tostado)</a:t>
            </a:r>
          </a:p>
        </p:txBody>
      </p:sp>
      <p:sp>
        <p:nvSpPr>
          <p:cNvPr id="5133" name="AutoShape 13"/>
          <p:cNvSpPr>
            <a:spLocks noChangeAspect="1" noChangeArrowheads="1"/>
          </p:cNvSpPr>
          <p:nvPr/>
        </p:nvSpPr>
        <p:spPr bwMode="auto">
          <a:xfrm>
            <a:off x="7010400" y="3427413"/>
            <a:ext cx="21336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sz="2800">
                <a:solidFill>
                  <a:srgbClr val="FF6600"/>
                </a:solidFill>
              </a:rPr>
              <a:t>salchichas</a:t>
            </a:r>
          </a:p>
        </p:txBody>
      </p:sp>
      <p:sp>
        <p:nvSpPr>
          <p:cNvPr id="5134" name="AutoShape 14"/>
          <p:cNvSpPr>
            <a:spLocks noChangeAspect="1" noChangeArrowheads="1"/>
          </p:cNvSpPr>
          <p:nvPr/>
        </p:nvSpPr>
        <p:spPr bwMode="auto">
          <a:xfrm>
            <a:off x="3124200" y="3657600"/>
            <a:ext cx="1447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sz="2800">
                <a:solidFill>
                  <a:srgbClr val="800080"/>
                </a:solidFill>
              </a:rPr>
              <a:t>tocino</a:t>
            </a:r>
          </a:p>
        </p:txBody>
      </p:sp>
      <p:pic>
        <p:nvPicPr>
          <p:cNvPr id="3085" name="Picture 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5029200"/>
            <a:ext cx="1247775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Picture 1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4572000"/>
            <a:ext cx="1373188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Picture 2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5181600"/>
            <a:ext cx="1295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88" name="Line 21"/>
          <p:cNvSpPr>
            <a:spLocks noChangeShapeType="1"/>
          </p:cNvSpPr>
          <p:nvPr/>
        </p:nvSpPr>
        <p:spPr bwMode="auto">
          <a:xfrm flipV="1">
            <a:off x="6553200" y="4800600"/>
            <a:ext cx="228600" cy="457200"/>
          </a:xfrm>
          <a:prstGeom prst="line">
            <a:avLst/>
          </a:prstGeom>
          <a:noFill/>
          <a:ln w="38100">
            <a:solidFill>
              <a:srgbClr val="FFCC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42" name="AutoShape 22"/>
          <p:cNvSpPr>
            <a:spLocks noChangeAspect="1" noChangeArrowheads="1"/>
          </p:cNvSpPr>
          <p:nvPr/>
        </p:nvSpPr>
        <p:spPr bwMode="auto">
          <a:xfrm>
            <a:off x="5867400" y="4418013"/>
            <a:ext cx="23622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FFCC00"/>
                </a:solidFill>
              </a:rPr>
              <a:t>mantequilla</a:t>
            </a:r>
          </a:p>
        </p:txBody>
      </p:sp>
      <p:sp>
        <p:nvSpPr>
          <p:cNvPr id="5144" name="AutoShape 24"/>
          <p:cNvSpPr>
            <a:spLocks noChangeAspect="1" noChangeArrowheads="1"/>
          </p:cNvSpPr>
          <p:nvPr/>
        </p:nvSpPr>
        <p:spPr bwMode="auto">
          <a:xfrm>
            <a:off x="5791200" y="6323013"/>
            <a:ext cx="12954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panqué </a:t>
            </a:r>
          </a:p>
        </p:txBody>
      </p:sp>
      <p:sp>
        <p:nvSpPr>
          <p:cNvPr id="5145" name="AutoShape 25"/>
          <p:cNvSpPr>
            <a:spLocks noChangeAspect="1" noChangeArrowheads="1"/>
          </p:cNvSpPr>
          <p:nvPr/>
        </p:nvSpPr>
        <p:spPr bwMode="auto">
          <a:xfrm>
            <a:off x="7543800" y="6170613"/>
            <a:ext cx="11430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CC6600"/>
                </a:solidFill>
              </a:rPr>
              <a:t>sirope</a:t>
            </a:r>
          </a:p>
        </p:txBody>
      </p:sp>
      <p:sp>
        <p:nvSpPr>
          <p:cNvPr id="5146" name="AutoShape 26"/>
          <p:cNvSpPr>
            <a:spLocks noChangeAspect="1" noChangeArrowheads="1"/>
          </p:cNvSpPr>
          <p:nvPr/>
        </p:nvSpPr>
        <p:spPr bwMode="auto">
          <a:xfrm>
            <a:off x="4191000" y="6248400"/>
            <a:ext cx="12954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avena</a:t>
            </a:r>
          </a:p>
        </p:txBody>
      </p:sp>
      <p:sp>
        <p:nvSpPr>
          <p:cNvPr id="5147" name="AutoShape 27"/>
          <p:cNvSpPr>
            <a:spLocks noChangeAspect="1" noChangeArrowheads="1"/>
          </p:cNvSpPr>
          <p:nvPr/>
        </p:nvSpPr>
        <p:spPr bwMode="auto">
          <a:xfrm>
            <a:off x="2209800" y="6246813"/>
            <a:ext cx="12192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Cereal</a:t>
            </a:r>
          </a:p>
        </p:txBody>
      </p:sp>
      <p:sp>
        <p:nvSpPr>
          <p:cNvPr id="5148" name="AutoShape 28"/>
          <p:cNvSpPr>
            <a:spLocks noChangeAspect="1" noChangeArrowheads="1"/>
          </p:cNvSpPr>
          <p:nvPr/>
        </p:nvSpPr>
        <p:spPr bwMode="auto">
          <a:xfrm>
            <a:off x="533400" y="6323012"/>
            <a:ext cx="609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/>
              <a:t>Té</a:t>
            </a:r>
          </a:p>
        </p:txBody>
      </p:sp>
      <p:sp>
        <p:nvSpPr>
          <p:cNvPr id="5149" name="AutoShape 29"/>
          <p:cNvSpPr>
            <a:spLocks noChangeAspect="1" noChangeArrowheads="1"/>
          </p:cNvSpPr>
          <p:nvPr/>
        </p:nvSpPr>
        <p:spPr bwMode="auto">
          <a:xfrm>
            <a:off x="1828800" y="3886200"/>
            <a:ext cx="9144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Café </a:t>
            </a:r>
          </a:p>
        </p:txBody>
      </p:sp>
      <p:sp>
        <p:nvSpPr>
          <p:cNvPr id="5150" name="AutoShape 30"/>
          <p:cNvSpPr>
            <a:spLocks noChangeAspect="1" noChangeArrowheads="1"/>
          </p:cNvSpPr>
          <p:nvPr/>
        </p:nvSpPr>
        <p:spPr bwMode="auto">
          <a:xfrm>
            <a:off x="0" y="4191000"/>
            <a:ext cx="1981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Jugo </a:t>
            </a:r>
          </a:p>
          <a:p>
            <a:pPr eaLnBrk="1" hangingPunct="1">
              <a:spcBef>
                <a:spcPct val="20000"/>
              </a:spcBef>
            </a:pPr>
            <a:r>
              <a:rPr lang="es-ES_tradnl" altLang="en-US" sz="2400" i="1"/>
              <a:t>(de naranja)</a:t>
            </a:r>
          </a:p>
        </p:txBody>
      </p:sp>
      <p:pic>
        <p:nvPicPr>
          <p:cNvPr id="3097" name="Picture 3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5663"/>
            <a:ext cx="1905000" cy="1354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53" name="AutoShape 33"/>
          <p:cNvSpPr>
            <a:spLocks noChangeAspect="1" noChangeArrowheads="1"/>
          </p:cNvSpPr>
          <p:nvPr/>
        </p:nvSpPr>
        <p:spPr bwMode="auto">
          <a:xfrm>
            <a:off x="1066800" y="2133600"/>
            <a:ext cx="12192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queso </a:t>
            </a:r>
          </a:p>
        </p:txBody>
      </p:sp>
      <p:pic>
        <p:nvPicPr>
          <p:cNvPr id="3099" name="Picture 3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143000"/>
            <a:ext cx="1447800" cy="108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55" name="AutoShape 35"/>
          <p:cNvSpPr>
            <a:spLocks noChangeAspect="1" noChangeArrowheads="1"/>
          </p:cNvSpPr>
          <p:nvPr/>
        </p:nvSpPr>
        <p:spPr bwMode="auto">
          <a:xfrm>
            <a:off x="3276600" y="2057400"/>
            <a:ext cx="12192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jamón </a:t>
            </a:r>
          </a:p>
        </p:txBody>
      </p:sp>
      <p:pic>
        <p:nvPicPr>
          <p:cNvPr id="3101" name="irc_mi" descr="http://groceries.mintyapp.com/image/cache/data/aj-original-500x500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5875" y="4495800"/>
            <a:ext cx="1508125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02" name="irc_mi" descr="http://www.seattlemet.com/data/images/2012/10/image/18526/nw-tea-festival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181600"/>
            <a:ext cx="1371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03" name="irc_mi" descr="http://jugosnaturalesparaadelgazar.com/wp-content/uploads/2012/12/Jugos-para-Adelgazar-la-Cintura.jpg4_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67000"/>
            <a:ext cx="1676400" cy="145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04" name="irc_mi" descr="http://a.abcnews.com/images/Health/gty_cup_coffee_health_2_nt_120516_wg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2667000"/>
            <a:ext cx="1828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6" grpId="0" build="p"/>
      <p:bldP spid="5128" grpId="0" build="p"/>
      <p:bldP spid="5132" grpId="0" build="p"/>
      <p:bldP spid="5133" grpId="0" build="p"/>
      <p:bldP spid="5134" grpId="0" build="p"/>
      <p:bldP spid="5142" grpId="0" build="p"/>
      <p:bldP spid="5144" grpId="0" build="p"/>
      <p:bldP spid="5145" grpId="0" build="p"/>
      <p:bldP spid="5146" grpId="0" build="p"/>
      <p:bldP spid="5147" grpId="0" build="p"/>
      <p:bldP spid="5148" grpId="0" build="p"/>
      <p:bldP spid="5149" grpId="0" build="p"/>
      <p:bldP spid="5150" grpId="0" build="p"/>
      <p:bldP spid="5153" grpId="0" build="p"/>
      <p:bldP spid="515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808038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chemeClr val="hlink"/>
                </a:solidFill>
              </a:rPr>
              <a:t>Repaso de vocabulario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14400"/>
            <a:ext cx="8458200" cy="47545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en-US" smtClean="0">
                <a:solidFill>
                  <a:srgbClr val="FF0000"/>
                </a:solidFill>
              </a:rPr>
              <a:t>El almuerzo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752600"/>
            <a:ext cx="1524000" cy="132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524000"/>
            <a:ext cx="1103313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7" name="AutoShape 13"/>
          <p:cNvSpPr>
            <a:spLocks noChangeAspect="1" noChangeArrowheads="1"/>
          </p:cNvSpPr>
          <p:nvPr/>
        </p:nvSpPr>
        <p:spPr bwMode="auto">
          <a:xfrm>
            <a:off x="152400" y="3048000"/>
            <a:ext cx="23622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Hamburguesa</a:t>
            </a:r>
          </a:p>
        </p:txBody>
      </p:sp>
      <p:sp>
        <p:nvSpPr>
          <p:cNvPr id="6158" name="AutoShape 14"/>
          <p:cNvSpPr>
            <a:spLocks noChangeAspect="1" noChangeArrowheads="1"/>
          </p:cNvSpPr>
          <p:nvPr/>
        </p:nvSpPr>
        <p:spPr bwMode="auto">
          <a:xfrm>
            <a:off x="2667000" y="2971800"/>
            <a:ext cx="12192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Papas</a:t>
            </a:r>
          </a:p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Fritas</a:t>
            </a:r>
          </a:p>
        </p:txBody>
      </p:sp>
      <p:sp>
        <p:nvSpPr>
          <p:cNvPr id="6159" name="AutoShape 15"/>
          <p:cNvSpPr>
            <a:spLocks noChangeAspect="1" noChangeArrowheads="1"/>
          </p:cNvSpPr>
          <p:nvPr/>
        </p:nvSpPr>
        <p:spPr bwMode="auto">
          <a:xfrm>
            <a:off x="4191000" y="2743200"/>
            <a:ext cx="12192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Pizza</a:t>
            </a:r>
          </a:p>
        </p:txBody>
      </p:sp>
      <p:sp>
        <p:nvSpPr>
          <p:cNvPr id="6160" name="AutoShape 16"/>
          <p:cNvSpPr>
            <a:spLocks noChangeAspect="1" noChangeArrowheads="1"/>
          </p:cNvSpPr>
          <p:nvPr/>
        </p:nvSpPr>
        <p:spPr bwMode="auto">
          <a:xfrm>
            <a:off x="5638800" y="2286000"/>
            <a:ext cx="16764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Sándwich</a:t>
            </a:r>
          </a:p>
        </p:txBody>
      </p:sp>
      <p:sp>
        <p:nvSpPr>
          <p:cNvPr id="6161" name="AutoShape 17"/>
          <p:cNvSpPr>
            <a:spLocks noChangeAspect="1" noChangeArrowheads="1"/>
          </p:cNvSpPr>
          <p:nvPr/>
        </p:nvSpPr>
        <p:spPr bwMode="auto">
          <a:xfrm>
            <a:off x="5638800" y="2590800"/>
            <a:ext cx="2209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Emparedado</a:t>
            </a:r>
          </a:p>
        </p:txBody>
      </p:sp>
      <p:sp>
        <p:nvSpPr>
          <p:cNvPr id="6162" name="AutoShape 18"/>
          <p:cNvSpPr>
            <a:spLocks noChangeAspect="1" noChangeArrowheads="1"/>
          </p:cNvSpPr>
          <p:nvPr/>
        </p:nvSpPr>
        <p:spPr bwMode="auto">
          <a:xfrm>
            <a:off x="5715000" y="3048000"/>
            <a:ext cx="19050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Bocadillo</a:t>
            </a:r>
          </a:p>
        </p:txBody>
      </p:sp>
      <p:sp>
        <p:nvSpPr>
          <p:cNvPr id="6163" name="AutoShape 19"/>
          <p:cNvSpPr>
            <a:spLocks noChangeAspect="1" noChangeArrowheads="1"/>
          </p:cNvSpPr>
          <p:nvPr/>
        </p:nvSpPr>
        <p:spPr bwMode="auto">
          <a:xfrm>
            <a:off x="5791200" y="1905000"/>
            <a:ext cx="12192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Torta</a:t>
            </a:r>
          </a:p>
        </p:txBody>
      </p:sp>
      <p:sp>
        <p:nvSpPr>
          <p:cNvPr id="6164" name="AutoShape 20"/>
          <p:cNvSpPr>
            <a:spLocks noChangeAspect="1" noChangeArrowheads="1"/>
          </p:cNvSpPr>
          <p:nvPr/>
        </p:nvSpPr>
        <p:spPr bwMode="auto">
          <a:xfrm>
            <a:off x="457200" y="5638800"/>
            <a:ext cx="15240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Ensalada</a:t>
            </a:r>
          </a:p>
        </p:txBody>
      </p:sp>
      <p:sp>
        <p:nvSpPr>
          <p:cNvPr id="6165" name="AutoShape 21"/>
          <p:cNvSpPr>
            <a:spLocks noChangeAspect="1" noChangeArrowheads="1"/>
          </p:cNvSpPr>
          <p:nvPr/>
        </p:nvSpPr>
        <p:spPr bwMode="auto">
          <a:xfrm>
            <a:off x="2971800" y="5715000"/>
            <a:ext cx="1066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Sopa</a:t>
            </a:r>
          </a:p>
        </p:txBody>
      </p:sp>
      <p:sp>
        <p:nvSpPr>
          <p:cNvPr id="6166" name="AutoShape 22"/>
          <p:cNvSpPr>
            <a:spLocks noChangeAspect="1" noChangeArrowheads="1"/>
          </p:cNvSpPr>
          <p:nvPr/>
        </p:nvSpPr>
        <p:spPr bwMode="auto">
          <a:xfrm>
            <a:off x="4876800" y="5105400"/>
            <a:ext cx="1066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Leche </a:t>
            </a:r>
          </a:p>
        </p:txBody>
      </p:sp>
      <p:sp>
        <p:nvSpPr>
          <p:cNvPr id="6167" name="AutoShape 23"/>
          <p:cNvSpPr>
            <a:spLocks noChangeAspect="1" noChangeArrowheads="1"/>
          </p:cNvSpPr>
          <p:nvPr/>
        </p:nvSpPr>
        <p:spPr bwMode="auto">
          <a:xfrm>
            <a:off x="6248400" y="6246813"/>
            <a:ext cx="12192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Agua</a:t>
            </a:r>
          </a:p>
        </p:txBody>
      </p:sp>
      <p:sp>
        <p:nvSpPr>
          <p:cNvPr id="6168" name="AutoShape 24"/>
          <p:cNvSpPr>
            <a:spLocks noChangeAspect="1" noChangeArrowheads="1"/>
          </p:cNvSpPr>
          <p:nvPr/>
        </p:nvSpPr>
        <p:spPr bwMode="auto">
          <a:xfrm>
            <a:off x="7315200" y="4646613"/>
            <a:ext cx="16764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Gaseosa </a:t>
            </a:r>
          </a:p>
        </p:txBody>
      </p:sp>
      <p:sp>
        <p:nvSpPr>
          <p:cNvPr id="6169" name="AutoShape 25"/>
          <p:cNvSpPr>
            <a:spLocks noChangeAspect="1" noChangeArrowheads="1"/>
          </p:cNvSpPr>
          <p:nvPr/>
        </p:nvSpPr>
        <p:spPr bwMode="auto">
          <a:xfrm>
            <a:off x="7391400" y="5027613"/>
            <a:ext cx="12192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Cola </a:t>
            </a:r>
          </a:p>
        </p:txBody>
      </p:sp>
      <p:sp>
        <p:nvSpPr>
          <p:cNvPr id="6170" name="AutoShape 26"/>
          <p:cNvSpPr>
            <a:spLocks noChangeAspect="1" noChangeArrowheads="1"/>
          </p:cNvSpPr>
          <p:nvPr/>
        </p:nvSpPr>
        <p:spPr bwMode="auto">
          <a:xfrm>
            <a:off x="7315200" y="5484813"/>
            <a:ext cx="17526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Refresco </a:t>
            </a:r>
          </a:p>
        </p:txBody>
      </p:sp>
      <p:pic>
        <p:nvPicPr>
          <p:cNvPr id="4116" name="irc_mi" descr="http://cache.boston.com/bonzai-fba/Original_Photo/2011/11/23/pizza__1322067494_595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990600"/>
            <a:ext cx="2181225" cy="160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7" name="irc_mi" descr="http://redscandies.com/merch/picts/sand-sub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838200"/>
            <a:ext cx="20574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8" name="Picture 28" descr="http://www.freysmiles.com/images/uploads/general/Sodas1.jpe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1913" y="2667000"/>
            <a:ext cx="1462087" cy="186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9" name="irc_mi" descr="http://glamdollteaston.files.wordpress.com/2012/01/water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4876800"/>
            <a:ext cx="1416050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20" name="irc_mi" descr="http://38ccda.medialib.glogster.com/media/13da57e4aa4bacb5780888fd69c11e9a433b1e48341e92882679b470687e5ef3/grupo-1-leche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505200"/>
            <a:ext cx="18288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21" name="irc_mi" descr="https://encrypted-tbn1.gstatic.com/images?q=tbn:ANd9GcRvd2DAYrTAFAlrVBPpqstCn0Eif__Iukfwq_DxRVII2CAOX1C_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4114800"/>
            <a:ext cx="18288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22" name="irc_mi" descr="http://www.javirecetas.com/images/59/receta-ensalada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86200"/>
            <a:ext cx="2332038" cy="165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7" grpId="0" build="p" autoUpdateAnimBg="0"/>
      <p:bldP spid="6158" grpId="0" build="p" autoUpdateAnimBg="0"/>
      <p:bldP spid="6159" grpId="0" build="p" autoUpdateAnimBg="0"/>
      <p:bldP spid="6160" grpId="0" build="p" autoUpdateAnimBg="0"/>
      <p:bldP spid="6161" grpId="0" build="p" autoUpdateAnimBg="0"/>
      <p:bldP spid="6162" grpId="0" build="p" autoUpdateAnimBg="0"/>
      <p:bldP spid="6163" grpId="0" build="p" autoUpdateAnimBg="0"/>
      <p:bldP spid="6164" grpId="0" build="p" autoUpdateAnimBg="0"/>
      <p:bldP spid="6165" grpId="0" build="p" autoUpdateAnimBg="0"/>
      <p:bldP spid="6166" grpId="0" build="p" autoUpdateAnimBg="0"/>
      <p:bldP spid="6167" grpId="0" build="p" autoUpdateAnimBg="0"/>
      <p:bldP spid="6168" grpId="0" build="p" autoUpdateAnimBg="0"/>
      <p:bldP spid="6169" grpId="0" build="p" autoUpdateAnimBg="0"/>
      <p:bldP spid="6170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06363"/>
            <a:ext cx="8229600" cy="884237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chemeClr val="hlink"/>
                </a:solidFill>
              </a:rPr>
              <a:t>Repaso de vocabulario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38200"/>
            <a:ext cx="8305800" cy="4754563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La cena</a:t>
            </a:r>
          </a:p>
        </p:txBody>
      </p:sp>
      <p:pic>
        <p:nvPicPr>
          <p:cNvPr id="512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524000"/>
            <a:ext cx="1549400" cy="172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3981450"/>
            <a:ext cx="1371600" cy="1027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8" name="AutoShape 10"/>
          <p:cNvSpPr>
            <a:spLocks noChangeAspect="1" noChangeArrowheads="1"/>
          </p:cNvSpPr>
          <p:nvPr/>
        </p:nvSpPr>
        <p:spPr bwMode="auto">
          <a:xfrm>
            <a:off x="457200" y="3275013"/>
            <a:ext cx="9906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Pollo </a:t>
            </a:r>
          </a:p>
        </p:txBody>
      </p:sp>
      <p:sp>
        <p:nvSpPr>
          <p:cNvPr id="7179" name="AutoShape 11"/>
          <p:cNvSpPr>
            <a:spLocks noChangeAspect="1" noChangeArrowheads="1"/>
          </p:cNvSpPr>
          <p:nvPr/>
        </p:nvSpPr>
        <p:spPr bwMode="auto">
          <a:xfrm>
            <a:off x="2438400" y="3124200"/>
            <a:ext cx="20574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s-ES_tradnl" altLang="en-US" sz="2400" b="1"/>
              <a:t>Bistec/</a:t>
            </a:r>
          </a:p>
          <a:p>
            <a:pPr algn="r" eaLnBrk="1" hangingPunct="1">
              <a:spcBef>
                <a:spcPct val="20000"/>
              </a:spcBef>
            </a:pPr>
            <a:r>
              <a:rPr lang="es-ES_tradnl" altLang="en-US" sz="2400" b="1"/>
              <a:t>biftec</a:t>
            </a:r>
          </a:p>
        </p:txBody>
      </p:sp>
      <p:sp>
        <p:nvSpPr>
          <p:cNvPr id="7180" name="AutoShape 12"/>
          <p:cNvSpPr>
            <a:spLocks noChangeAspect="1" noChangeArrowheads="1"/>
          </p:cNvSpPr>
          <p:nvPr/>
        </p:nvSpPr>
        <p:spPr bwMode="auto">
          <a:xfrm>
            <a:off x="4724400" y="3200400"/>
            <a:ext cx="1524000" cy="6111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Pescado</a:t>
            </a:r>
          </a:p>
        </p:txBody>
      </p:sp>
      <p:sp>
        <p:nvSpPr>
          <p:cNvPr id="7181" name="AutoShape 13"/>
          <p:cNvSpPr>
            <a:spLocks noChangeAspect="1" noChangeArrowheads="1"/>
          </p:cNvSpPr>
          <p:nvPr/>
        </p:nvSpPr>
        <p:spPr bwMode="auto">
          <a:xfrm>
            <a:off x="7086600" y="3124200"/>
            <a:ext cx="19050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Camarónes</a:t>
            </a:r>
          </a:p>
        </p:txBody>
      </p:sp>
      <p:sp>
        <p:nvSpPr>
          <p:cNvPr id="7183" name="AutoShape 15"/>
          <p:cNvSpPr>
            <a:spLocks noChangeAspect="1" noChangeArrowheads="1"/>
          </p:cNvSpPr>
          <p:nvPr/>
        </p:nvSpPr>
        <p:spPr bwMode="auto">
          <a:xfrm>
            <a:off x="228600" y="6094413"/>
            <a:ext cx="17526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Chuletas </a:t>
            </a:r>
          </a:p>
        </p:txBody>
      </p:sp>
      <p:sp>
        <p:nvSpPr>
          <p:cNvPr id="7184" name="AutoShape 16"/>
          <p:cNvSpPr>
            <a:spLocks noChangeAspect="1" noChangeArrowheads="1"/>
          </p:cNvSpPr>
          <p:nvPr/>
        </p:nvSpPr>
        <p:spPr bwMode="auto">
          <a:xfrm>
            <a:off x="2362200" y="5865813"/>
            <a:ext cx="19050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Vegetales </a:t>
            </a:r>
          </a:p>
        </p:txBody>
      </p:sp>
      <p:sp>
        <p:nvSpPr>
          <p:cNvPr id="7185" name="AutoShape 17"/>
          <p:cNvSpPr>
            <a:spLocks noChangeAspect="1" noChangeArrowheads="1"/>
          </p:cNvSpPr>
          <p:nvPr/>
        </p:nvSpPr>
        <p:spPr bwMode="auto">
          <a:xfrm>
            <a:off x="4419600" y="5867400"/>
            <a:ext cx="1371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Fideos</a:t>
            </a:r>
          </a:p>
        </p:txBody>
      </p:sp>
      <p:pic>
        <p:nvPicPr>
          <p:cNvPr id="5133" name="Picture 1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4279900"/>
            <a:ext cx="1828800" cy="1306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88" name="AutoShape 20"/>
          <p:cNvSpPr>
            <a:spLocks noChangeAspect="1" noChangeArrowheads="1"/>
          </p:cNvSpPr>
          <p:nvPr/>
        </p:nvSpPr>
        <p:spPr bwMode="auto">
          <a:xfrm>
            <a:off x="5867400" y="5410200"/>
            <a:ext cx="1371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 Arroz</a:t>
            </a:r>
          </a:p>
        </p:txBody>
      </p:sp>
      <p:sp>
        <p:nvSpPr>
          <p:cNvPr id="7189" name="AutoShape 21"/>
          <p:cNvSpPr>
            <a:spLocks noChangeAspect="1" noChangeArrowheads="1"/>
          </p:cNvSpPr>
          <p:nvPr/>
        </p:nvSpPr>
        <p:spPr bwMode="auto">
          <a:xfrm>
            <a:off x="7543800" y="5561013"/>
            <a:ext cx="13716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Frijoles</a:t>
            </a:r>
          </a:p>
        </p:txBody>
      </p:sp>
      <p:sp>
        <p:nvSpPr>
          <p:cNvPr id="7190" name="AutoShape 22"/>
          <p:cNvSpPr>
            <a:spLocks noChangeAspect="1" noChangeArrowheads="1"/>
          </p:cNvSpPr>
          <p:nvPr/>
        </p:nvSpPr>
        <p:spPr bwMode="auto">
          <a:xfrm>
            <a:off x="7162800" y="6018213"/>
            <a:ext cx="19812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Habichuelas</a:t>
            </a:r>
          </a:p>
        </p:txBody>
      </p:sp>
      <p:pic>
        <p:nvPicPr>
          <p:cNvPr id="5137" name="Picture 2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4986338"/>
            <a:ext cx="1295400" cy="957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92" name="AutoShape 24"/>
          <p:cNvSpPr>
            <a:spLocks noChangeAspect="1" noChangeArrowheads="1"/>
          </p:cNvSpPr>
          <p:nvPr/>
        </p:nvSpPr>
        <p:spPr bwMode="auto">
          <a:xfrm>
            <a:off x="2362200" y="6246813"/>
            <a:ext cx="19050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Legumbres  </a:t>
            </a:r>
          </a:p>
        </p:txBody>
      </p:sp>
      <p:sp>
        <p:nvSpPr>
          <p:cNvPr id="7193" name="Line 25"/>
          <p:cNvSpPr>
            <a:spLocks noChangeShapeType="1"/>
          </p:cNvSpPr>
          <p:nvPr/>
        </p:nvSpPr>
        <p:spPr bwMode="auto">
          <a:xfrm flipV="1">
            <a:off x="5562600" y="1600200"/>
            <a:ext cx="1752600" cy="3048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94" name="Line 26"/>
          <p:cNvSpPr>
            <a:spLocks noChangeShapeType="1"/>
          </p:cNvSpPr>
          <p:nvPr/>
        </p:nvSpPr>
        <p:spPr bwMode="auto">
          <a:xfrm flipH="1" flipV="1">
            <a:off x="6248400" y="1752600"/>
            <a:ext cx="76200" cy="3048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95" name="AutoShape 27"/>
          <p:cNvSpPr>
            <a:spLocks noChangeAspect="1" noChangeArrowheads="1"/>
          </p:cNvSpPr>
          <p:nvPr/>
        </p:nvSpPr>
        <p:spPr bwMode="auto">
          <a:xfrm>
            <a:off x="5181600" y="990600"/>
            <a:ext cx="2209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008000"/>
                </a:solidFill>
              </a:rPr>
              <a:t>Los mariscos</a:t>
            </a:r>
          </a:p>
        </p:txBody>
      </p:sp>
      <p:sp>
        <p:nvSpPr>
          <p:cNvPr id="7198" name="Line 30"/>
          <p:cNvSpPr>
            <a:spLocks noChangeShapeType="1"/>
          </p:cNvSpPr>
          <p:nvPr/>
        </p:nvSpPr>
        <p:spPr bwMode="auto">
          <a:xfrm flipV="1">
            <a:off x="990600" y="4114800"/>
            <a:ext cx="304800" cy="4572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99" name="Line 31"/>
          <p:cNvSpPr>
            <a:spLocks noChangeShapeType="1"/>
          </p:cNvSpPr>
          <p:nvPr/>
        </p:nvSpPr>
        <p:spPr bwMode="auto">
          <a:xfrm>
            <a:off x="1447800" y="3352800"/>
            <a:ext cx="152400" cy="3810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00" name="Line 32"/>
          <p:cNvSpPr>
            <a:spLocks noChangeShapeType="1"/>
          </p:cNvSpPr>
          <p:nvPr/>
        </p:nvSpPr>
        <p:spPr bwMode="auto">
          <a:xfrm flipH="1">
            <a:off x="1981200" y="3429000"/>
            <a:ext cx="381000" cy="3048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01" name="AutoShape 33"/>
          <p:cNvSpPr>
            <a:spLocks noChangeAspect="1" noChangeArrowheads="1"/>
          </p:cNvSpPr>
          <p:nvPr/>
        </p:nvSpPr>
        <p:spPr bwMode="auto">
          <a:xfrm>
            <a:off x="609600" y="3732213"/>
            <a:ext cx="19050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FF3300"/>
                </a:solidFill>
              </a:rPr>
              <a:t>Las carnes</a:t>
            </a:r>
          </a:p>
        </p:txBody>
      </p:sp>
      <p:pic>
        <p:nvPicPr>
          <p:cNvPr id="5146" name="Picture 35" descr="http://kthread.com/anyway/camarones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1676400"/>
            <a:ext cx="20574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47" name="irc_mi" descr="http://4.bp.blogspot.com/-lry8jRXT8VQ/TZ_4Zc8MoZI/AAAAAAAAAFE/hlulABeaSJc/s1600/Pescado-Frito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057400"/>
            <a:ext cx="19812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48" name="Picture 37" descr="http://www.cocinatipo.com/wp-content/uploads/2009/06/chuletas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572000"/>
            <a:ext cx="2084388" cy="156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49" name="irc_mi" descr="http://recetasdelujo.com/wp-content/uploads/2011/03/pollo-asado-al-horno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00"/>
            <a:ext cx="2408238" cy="180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50" name="irc_mi" descr="https://encrypted-tbn3.gstatic.com/images?q=tbn:ANd9GcSJfbV_Nr2w3BnlUW8WA0qMGUZTwnYPbk1gacMJ5oE_nk_db9KF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4267200"/>
            <a:ext cx="152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51" name="Picture 39" descr="http://www.enlineadirecta.info/fotos/fideos%20quian%20hambrer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4114800"/>
            <a:ext cx="14478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8" grpId="0" build="p" autoUpdateAnimBg="0"/>
      <p:bldP spid="7179" grpId="0" build="p" autoUpdateAnimBg="0"/>
      <p:bldP spid="7180" grpId="0" build="p" autoUpdateAnimBg="0"/>
      <p:bldP spid="7181" grpId="0" build="p" autoUpdateAnimBg="0"/>
      <p:bldP spid="7183" grpId="0" build="p" autoUpdateAnimBg="0"/>
      <p:bldP spid="7184" grpId="0" build="p" autoUpdateAnimBg="0"/>
      <p:bldP spid="7185" grpId="0" build="p" autoUpdateAnimBg="0"/>
      <p:bldP spid="7188" grpId="0" build="p" autoUpdateAnimBg="0"/>
      <p:bldP spid="7189" grpId="0" build="p" autoUpdateAnimBg="0"/>
      <p:bldP spid="7190" grpId="0" build="p" autoUpdateAnimBg="0"/>
      <p:bldP spid="7192" grpId="0" build="p" autoUpdateAnimBg="0"/>
      <p:bldP spid="7193" grpId="0" animBg="1"/>
      <p:bldP spid="7194" grpId="0" animBg="1"/>
      <p:bldP spid="7195" grpId="0" build="p" autoUpdateAnimBg="0"/>
      <p:bldP spid="7198" grpId="0" animBg="1"/>
      <p:bldP spid="7199" grpId="0" animBg="1"/>
      <p:bldP spid="7200" grpId="0" animBg="1"/>
      <p:bldP spid="7201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884238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chemeClr val="hlink"/>
                </a:solidFill>
              </a:rPr>
              <a:t>Repaso del Vocabulario</a:t>
            </a:r>
          </a:p>
        </p:txBody>
      </p:sp>
      <p:pic>
        <p:nvPicPr>
          <p:cNvPr id="614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504950"/>
            <a:ext cx="2124075" cy="215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1685925"/>
            <a:ext cx="2619375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4657725"/>
            <a:ext cx="2619375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0" name="AutoShape 11"/>
          <p:cNvSpPr>
            <a:spLocks noChangeAspect="1" noChangeArrowheads="1"/>
          </p:cNvSpPr>
          <p:nvPr/>
        </p:nvSpPr>
        <p:spPr bwMode="auto">
          <a:xfrm>
            <a:off x="3048000" y="914400"/>
            <a:ext cx="27432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en-US" sz="3600">
                <a:solidFill>
                  <a:srgbClr val="FF0000"/>
                </a:solidFill>
              </a:rPr>
              <a:t>El postre</a:t>
            </a:r>
          </a:p>
        </p:txBody>
      </p:sp>
      <p:sp>
        <p:nvSpPr>
          <p:cNvPr id="4108" name="AutoShape 12"/>
          <p:cNvSpPr>
            <a:spLocks noChangeAspect="1" noChangeArrowheads="1"/>
          </p:cNvSpPr>
          <p:nvPr/>
        </p:nvSpPr>
        <p:spPr bwMode="auto">
          <a:xfrm>
            <a:off x="381000" y="3657600"/>
            <a:ext cx="19050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s-ES_tradnl" altLang="en-US" sz="2400" b="1"/>
              <a:t>Chocolate caliente</a:t>
            </a:r>
          </a:p>
        </p:txBody>
      </p:sp>
      <p:sp>
        <p:nvSpPr>
          <p:cNvPr id="4109" name="AutoShape 13"/>
          <p:cNvSpPr>
            <a:spLocks noChangeAspect="1" noChangeArrowheads="1"/>
          </p:cNvSpPr>
          <p:nvPr/>
        </p:nvSpPr>
        <p:spPr bwMode="auto">
          <a:xfrm>
            <a:off x="3505200" y="3581400"/>
            <a:ext cx="12954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 flan</a:t>
            </a:r>
          </a:p>
        </p:txBody>
      </p:sp>
      <p:sp>
        <p:nvSpPr>
          <p:cNvPr id="4110" name="AutoShape 14"/>
          <p:cNvSpPr>
            <a:spLocks noChangeAspect="1" noChangeArrowheads="1"/>
          </p:cNvSpPr>
          <p:nvPr/>
        </p:nvSpPr>
        <p:spPr bwMode="auto">
          <a:xfrm>
            <a:off x="5486400" y="3429000"/>
            <a:ext cx="12954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pastel</a:t>
            </a:r>
          </a:p>
        </p:txBody>
      </p:sp>
      <p:sp>
        <p:nvSpPr>
          <p:cNvPr id="4111" name="AutoShape 15"/>
          <p:cNvSpPr>
            <a:spLocks noChangeAspect="1" noChangeArrowheads="1"/>
          </p:cNvSpPr>
          <p:nvPr/>
        </p:nvSpPr>
        <p:spPr bwMode="auto">
          <a:xfrm>
            <a:off x="6477000" y="3886200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bizcocho</a:t>
            </a:r>
          </a:p>
        </p:txBody>
      </p:sp>
      <p:sp>
        <p:nvSpPr>
          <p:cNvPr id="4112" name="AutoShape 16"/>
          <p:cNvSpPr>
            <a:spLocks noChangeAspect="1" noChangeArrowheads="1"/>
          </p:cNvSpPr>
          <p:nvPr/>
        </p:nvSpPr>
        <p:spPr bwMode="auto">
          <a:xfrm>
            <a:off x="7848600" y="3429000"/>
            <a:ext cx="12954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s-ES_tradnl" altLang="en-US" sz="2400" b="1"/>
              <a:t>torta</a:t>
            </a:r>
          </a:p>
        </p:txBody>
      </p:sp>
      <p:sp>
        <p:nvSpPr>
          <p:cNvPr id="4113" name="AutoShape 17"/>
          <p:cNvSpPr>
            <a:spLocks noChangeAspect="1" noChangeArrowheads="1"/>
          </p:cNvSpPr>
          <p:nvPr/>
        </p:nvSpPr>
        <p:spPr bwMode="auto">
          <a:xfrm>
            <a:off x="2667000" y="4343400"/>
            <a:ext cx="16764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El helado</a:t>
            </a:r>
          </a:p>
        </p:txBody>
      </p:sp>
      <p:sp>
        <p:nvSpPr>
          <p:cNvPr id="6157" name="Line 18"/>
          <p:cNvSpPr>
            <a:spLocks noChangeShapeType="1"/>
          </p:cNvSpPr>
          <p:nvPr/>
        </p:nvSpPr>
        <p:spPr bwMode="auto">
          <a:xfrm flipH="1">
            <a:off x="1524000" y="52578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8" name="Line 20"/>
          <p:cNvSpPr>
            <a:spLocks noChangeShapeType="1"/>
          </p:cNvSpPr>
          <p:nvPr/>
        </p:nvSpPr>
        <p:spPr bwMode="auto">
          <a:xfrm>
            <a:off x="3505200" y="6096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9" name="Line 21"/>
          <p:cNvSpPr>
            <a:spLocks noChangeShapeType="1"/>
          </p:cNvSpPr>
          <p:nvPr/>
        </p:nvSpPr>
        <p:spPr bwMode="auto">
          <a:xfrm>
            <a:off x="4495800" y="51816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18" name="AutoShape 22"/>
          <p:cNvSpPr>
            <a:spLocks noChangeAspect="1" noChangeArrowheads="1"/>
          </p:cNvSpPr>
          <p:nvPr/>
        </p:nvSpPr>
        <p:spPr bwMode="auto">
          <a:xfrm>
            <a:off x="0" y="5029200"/>
            <a:ext cx="1752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chocolate</a:t>
            </a:r>
          </a:p>
        </p:txBody>
      </p:sp>
      <p:sp>
        <p:nvSpPr>
          <p:cNvPr id="4119" name="AutoShape 23"/>
          <p:cNvSpPr>
            <a:spLocks noChangeAspect="1" noChangeArrowheads="1"/>
          </p:cNvSpPr>
          <p:nvPr/>
        </p:nvSpPr>
        <p:spPr bwMode="auto">
          <a:xfrm>
            <a:off x="2895600" y="6324600"/>
            <a:ext cx="12954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vainilla</a:t>
            </a:r>
          </a:p>
        </p:txBody>
      </p:sp>
      <p:sp>
        <p:nvSpPr>
          <p:cNvPr id="4120" name="AutoShape 24"/>
          <p:cNvSpPr>
            <a:spLocks noChangeAspect="1" noChangeArrowheads="1"/>
          </p:cNvSpPr>
          <p:nvPr/>
        </p:nvSpPr>
        <p:spPr bwMode="auto">
          <a:xfrm>
            <a:off x="5410200" y="4951413"/>
            <a:ext cx="12954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fresa</a:t>
            </a:r>
          </a:p>
        </p:txBody>
      </p:sp>
      <p:pic>
        <p:nvPicPr>
          <p:cNvPr id="6163" name="Picture 2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4648200"/>
            <a:ext cx="2286000" cy="120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22" name="AutoShape 26"/>
          <p:cNvSpPr>
            <a:spLocks noChangeAspect="1" noChangeArrowheads="1"/>
          </p:cNvSpPr>
          <p:nvPr/>
        </p:nvSpPr>
        <p:spPr bwMode="auto">
          <a:xfrm>
            <a:off x="7315200" y="5942013"/>
            <a:ext cx="12954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Tarta</a:t>
            </a:r>
          </a:p>
        </p:txBody>
      </p:sp>
      <p:pic>
        <p:nvPicPr>
          <p:cNvPr id="6165" name="irc_mi" descr="http://thempers.files.wordpress.com/2011/03/postre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1371600"/>
            <a:ext cx="1900238" cy="208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8" grpId="0" build="p"/>
      <p:bldP spid="4109" grpId="0" build="p"/>
      <p:bldP spid="4110" grpId="0" build="p"/>
      <p:bldP spid="4111" grpId="0" build="p"/>
      <p:bldP spid="4112" grpId="0" build="p"/>
      <p:bldP spid="4113" grpId="0" build="p"/>
      <p:bldP spid="4118" grpId="0" build="p"/>
      <p:bldP spid="4119" grpId="0" build="p"/>
      <p:bldP spid="4120" grpId="0" build="p"/>
      <p:bldP spid="412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077200" cy="685800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chemeClr val="hlink"/>
                </a:solidFill>
              </a:rPr>
              <a:t>Verbos</a:t>
            </a:r>
          </a:p>
        </p:txBody>
      </p:sp>
      <p:sp>
        <p:nvSpPr>
          <p:cNvPr id="7171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457200" y="685800"/>
            <a:ext cx="8229600" cy="5791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dirty="0" err="1" smtClean="0"/>
              <a:t>Tomar</a:t>
            </a:r>
            <a:r>
              <a:rPr lang="en-US" altLang="en-US" dirty="0" smtClean="0"/>
              <a:t> (</a:t>
            </a:r>
            <a:r>
              <a:rPr lang="en-US" altLang="en-US" i="1" dirty="0" smtClean="0"/>
              <a:t>el </a:t>
            </a:r>
            <a:r>
              <a:rPr lang="en-US" altLang="en-US" i="1" dirty="0" err="1" smtClean="0"/>
              <a:t>desayuno</a:t>
            </a:r>
            <a:r>
              <a:rPr lang="en-US" altLang="en-US" i="1" dirty="0" smtClean="0"/>
              <a:t>…)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dirty="0" err="1" smtClean="0"/>
              <a:t>Cenar</a:t>
            </a:r>
            <a:endParaRPr lang="en-US" alt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altLang="en-US" dirty="0" err="1" smtClean="0"/>
              <a:t>Desayunar</a:t>
            </a:r>
            <a:endParaRPr lang="en-US" alt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altLang="en-US" dirty="0" err="1" smtClean="0"/>
              <a:t>Almorzar</a:t>
            </a:r>
            <a:r>
              <a:rPr lang="en-US" altLang="en-US" dirty="0" smtClean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dirty="0" smtClean="0"/>
              <a:t>Comer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dirty="0" err="1" smtClean="0"/>
              <a:t>Beber</a:t>
            </a:r>
            <a:endParaRPr lang="en-US" alt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altLang="en-US" dirty="0" err="1" smtClean="0"/>
              <a:t>Vivir</a:t>
            </a:r>
            <a:endParaRPr lang="en-US" alt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altLang="en-US" dirty="0" err="1" smtClean="0"/>
              <a:t>Recibir</a:t>
            </a:r>
            <a:endParaRPr lang="en-US" altLang="en-US" dirty="0" smtClean="0"/>
          </a:p>
          <a:p>
            <a:pPr eaLnBrk="1" hangingPunct="1">
              <a:lnSpc>
                <a:spcPct val="90000"/>
              </a:lnSpc>
            </a:pPr>
            <a:endParaRPr lang="en-US" alt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altLang="en-US" dirty="0" smtClean="0"/>
              <a:t>Write 8 SPANISH sentences using today’s vocabulary and verbs stating what you had for breakfast, lunch or dinner.</a:t>
            </a:r>
          </a:p>
          <a:p>
            <a:pPr eaLnBrk="1" hangingPunct="1">
              <a:lnSpc>
                <a:spcPct val="90000"/>
              </a:lnSpc>
            </a:pPr>
            <a:endParaRPr lang="en-US" altLang="en-US" dirty="0" smtClean="0"/>
          </a:p>
        </p:txBody>
      </p:sp>
      <p:sp>
        <p:nvSpPr>
          <p:cNvPr id="8199" name="AutoShape 7"/>
          <p:cNvSpPr>
            <a:spLocks noChangeAspect="1" noChangeArrowheads="1"/>
          </p:cNvSpPr>
          <p:nvPr/>
        </p:nvSpPr>
        <p:spPr bwMode="auto">
          <a:xfrm>
            <a:off x="5029200" y="762000"/>
            <a:ext cx="38100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FF3300"/>
                </a:solidFill>
              </a:rPr>
              <a:t>To take/have (breakfast)</a:t>
            </a:r>
          </a:p>
        </p:txBody>
      </p:sp>
      <p:sp>
        <p:nvSpPr>
          <p:cNvPr id="8200" name="AutoShape 8"/>
          <p:cNvSpPr>
            <a:spLocks noChangeAspect="1" noChangeArrowheads="1"/>
          </p:cNvSpPr>
          <p:nvPr/>
        </p:nvSpPr>
        <p:spPr bwMode="auto">
          <a:xfrm>
            <a:off x="2286000" y="1293813"/>
            <a:ext cx="25146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FF3300"/>
                </a:solidFill>
              </a:rPr>
              <a:t>To have dinner</a:t>
            </a:r>
          </a:p>
        </p:txBody>
      </p:sp>
      <p:sp>
        <p:nvSpPr>
          <p:cNvPr id="8201" name="AutoShape 9"/>
          <p:cNvSpPr>
            <a:spLocks noChangeAspect="1" noChangeArrowheads="1"/>
          </p:cNvSpPr>
          <p:nvPr/>
        </p:nvSpPr>
        <p:spPr bwMode="auto">
          <a:xfrm>
            <a:off x="2895600" y="1828800"/>
            <a:ext cx="31242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FF3300"/>
                </a:solidFill>
              </a:rPr>
              <a:t>To have breakfast</a:t>
            </a:r>
          </a:p>
        </p:txBody>
      </p:sp>
      <p:sp>
        <p:nvSpPr>
          <p:cNvPr id="8202" name="AutoShape 10"/>
          <p:cNvSpPr>
            <a:spLocks noChangeAspect="1" noChangeArrowheads="1"/>
          </p:cNvSpPr>
          <p:nvPr/>
        </p:nvSpPr>
        <p:spPr bwMode="auto">
          <a:xfrm>
            <a:off x="2743200" y="2362200"/>
            <a:ext cx="2514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FF3300"/>
                </a:solidFill>
              </a:rPr>
              <a:t>To have lunch</a:t>
            </a:r>
          </a:p>
        </p:txBody>
      </p:sp>
      <p:sp>
        <p:nvSpPr>
          <p:cNvPr id="8203" name="AutoShape 11"/>
          <p:cNvSpPr>
            <a:spLocks noChangeAspect="1" noChangeArrowheads="1"/>
          </p:cNvSpPr>
          <p:nvPr/>
        </p:nvSpPr>
        <p:spPr bwMode="auto">
          <a:xfrm>
            <a:off x="2209800" y="2819400"/>
            <a:ext cx="2514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FF3300"/>
                </a:solidFill>
              </a:rPr>
              <a:t>To eat</a:t>
            </a:r>
          </a:p>
        </p:txBody>
      </p:sp>
      <p:sp>
        <p:nvSpPr>
          <p:cNvPr id="8204" name="AutoShape 12"/>
          <p:cNvSpPr>
            <a:spLocks noChangeAspect="1" noChangeArrowheads="1"/>
          </p:cNvSpPr>
          <p:nvPr/>
        </p:nvSpPr>
        <p:spPr bwMode="auto">
          <a:xfrm>
            <a:off x="2057400" y="3429000"/>
            <a:ext cx="2514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FF3300"/>
                </a:solidFill>
              </a:rPr>
              <a:t>To drink</a:t>
            </a:r>
          </a:p>
        </p:txBody>
      </p:sp>
      <p:sp>
        <p:nvSpPr>
          <p:cNvPr id="8205" name="AutoShape 13"/>
          <p:cNvSpPr>
            <a:spLocks noChangeAspect="1" noChangeArrowheads="1"/>
          </p:cNvSpPr>
          <p:nvPr/>
        </p:nvSpPr>
        <p:spPr bwMode="auto">
          <a:xfrm>
            <a:off x="1828800" y="3960813"/>
            <a:ext cx="25146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FF3300"/>
                </a:solidFill>
              </a:rPr>
              <a:t>To live</a:t>
            </a:r>
          </a:p>
        </p:txBody>
      </p:sp>
      <p:sp>
        <p:nvSpPr>
          <p:cNvPr id="8206" name="AutoShape 14"/>
          <p:cNvSpPr>
            <a:spLocks noChangeAspect="1" noChangeArrowheads="1"/>
          </p:cNvSpPr>
          <p:nvPr/>
        </p:nvSpPr>
        <p:spPr bwMode="auto">
          <a:xfrm>
            <a:off x="2209800" y="4494213"/>
            <a:ext cx="25146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FF3300"/>
                </a:solidFill>
              </a:rPr>
              <a:t>To receive</a:t>
            </a:r>
          </a:p>
        </p:txBody>
      </p:sp>
      <p:sp>
        <p:nvSpPr>
          <p:cNvPr id="7180" name="Rectangle 15"/>
          <p:cNvSpPr>
            <a:spLocks noChangeArrowheads="1"/>
          </p:cNvSpPr>
          <p:nvPr/>
        </p:nvSpPr>
        <p:spPr bwMode="auto">
          <a:xfrm>
            <a:off x="3505200" y="4724400"/>
            <a:ext cx="56388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n-US" sz="4400" dirty="0" err="1">
                <a:solidFill>
                  <a:srgbClr val="FF0000"/>
                </a:solidFill>
              </a:rPr>
              <a:t>Tarea</a:t>
            </a:r>
            <a:r>
              <a:rPr lang="en-US" altLang="en-US" sz="4400" dirty="0">
                <a:solidFill>
                  <a:srgbClr val="FF0000"/>
                </a:solidFill>
              </a:rPr>
              <a:t> # </a:t>
            </a:r>
            <a:r>
              <a:rPr lang="en-US" altLang="en-US" sz="4400" dirty="0" smtClean="0">
                <a:solidFill>
                  <a:srgbClr val="FF0000"/>
                </a:solidFill>
              </a:rPr>
              <a:t>50</a:t>
            </a:r>
            <a:endParaRPr lang="en-US" altLang="en-US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9" grpId="0" build="p"/>
      <p:bldP spid="8200" grpId="0" build="p"/>
      <p:bldP spid="8201" grpId="0" build="p"/>
      <p:bldP spid="8202" grpId="0" build="p"/>
      <p:bldP spid="8203" grpId="0" build="p"/>
      <p:bldP spid="8204" grpId="0" build="p"/>
      <p:bldP spid="8205" grpId="0" build="p"/>
      <p:bldP spid="8206" grpId="0" build="p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414</TotalTime>
  <Words>165</Words>
  <Application>Microsoft Office PowerPoint</Application>
  <PresentationFormat>On-screen Show (4:3)</PresentationFormat>
  <Paragraphs>92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Default Design</vt:lpstr>
      <vt:lpstr>Me llamo ________        Clase 802  La fecha es el 11 de marzo del 2014</vt:lpstr>
      <vt:lpstr>Repaso del Vocabulario de la comida</vt:lpstr>
      <vt:lpstr>Repaso de vocabulario</vt:lpstr>
      <vt:lpstr>Repaso de vocabulario</vt:lpstr>
      <vt:lpstr>Repaso del Vocabulario</vt:lpstr>
      <vt:lpstr>Verbos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   Clase 8 IM La fecha es el 8 de febrero del 2011</dc:title>
  <dc:creator>Helen Zumaeta</dc:creator>
  <cp:lastModifiedBy>Helen Zumaeta</cp:lastModifiedBy>
  <cp:revision>19</cp:revision>
  <dcterms:created xsi:type="dcterms:W3CDTF">2011-02-08T18:25:43Z</dcterms:created>
  <dcterms:modified xsi:type="dcterms:W3CDTF">2014-03-11T20:35:48Z</dcterms:modified>
</cp:coreProperties>
</file>